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Nunito"/>
      <p:regular r:id="rId11"/>
      <p:bold r:id="rId12"/>
      <p:italic r:id="rId13"/>
      <p:boldItalic r:id="rId14"/>
    </p:embeddedFont>
    <p:embeddedFont>
      <p:font typeface="Inter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regular.fntdata"/><Relationship Id="rId10" Type="http://schemas.openxmlformats.org/officeDocument/2006/relationships/slide" Target="slides/slide5.xml"/><Relationship Id="rId13" Type="http://schemas.openxmlformats.org/officeDocument/2006/relationships/font" Target="fonts/Nunito-italic.fntdata"/><Relationship Id="rId12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-regular.fntdata"/><Relationship Id="rId14" Type="http://schemas.openxmlformats.org/officeDocument/2006/relationships/font" Target="fonts/Nunito-boldItalic.fntdata"/><Relationship Id="rId17" Type="http://schemas.openxmlformats.org/officeDocument/2006/relationships/font" Target="fonts/Inter-italic.fntdata"/><Relationship Id="rId16" Type="http://schemas.openxmlformats.org/officeDocument/2006/relationships/font" Target="fonts/Int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Int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2a27d886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72a27d886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2a27d886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72a27d886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2a27d886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72a27d886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2a27d886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72a27d886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173950" y="3577225"/>
            <a:ext cx="4796100" cy="49500"/>
          </a:xfrm>
          <a:prstGeom prst="rect">
            <a:avLst/>
          </a:prstGeom>
          <a:solidFill>
            <a:srgbClr val="E8B0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1053825" y="1053675"/>
            <a:ext cx="4796100" cy="49500"/>
          </a:xfrm>
          <a:prstGeom prst="rect">
            <a:avLst/>
          </a:prstGeom>
          <a:solidFill>
            <a:srgbClr val="E8B0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1053825" y="1053675"/>
            <a:ext cx="4796100" cy="49500"/>
          </a:xfrm>
          <a:prstGeom prst="rect">
            <a:avLst/>
          </a:prstGeom>
          <a:solidFill>
            <a:srgbClr val="E8B0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1053825" y="1053675"/>
            <a:ext cx="4796100" cy="49500"/>
          </a:xfrm>
          <a:prstGeom prst="rect">
            <a:avLst/>
          </a:prstGeom>
          <a:solidFill>
            <a:srgbClr val="E8B0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260000" dist="19050">
              <a:srgbClr val="000000">
                <a:alpha val="13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A6B6B"/>
              </a:buClr>
              <a:buSzPts val="3600"/>
              <a:buFont typeface="Nunito"/>
              <a:buNone/>
              <a:defRPr b="1" sz="3600">
                <a:solidFill>
                  <a:srgbClr val="1A6B6B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B45"/>
              </a:buClr>
              <a:buSzPts val="1800"/>
              <a:buFont typeface="Inter"/>
              <a:buChar char="●"/>
              <a:defRPr sz="1800">
                <a:solidFill>
                  <a:srgbClr val="213B45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B45"/>
              </a:buClr>
              <a:buSzPts val="1400"/>
              <a:buFont typeface="Inter"/>
              <a:buChar char="○"/>
              <a:defRPr>
                <a:solidFill>
                  <a:srgbClr val="213B45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B45"/>
              </a:buClr>
              <a:buSzPts val="1400"/>
              <a:buFont typeface="Inter"/>
              <a:buChar char="■"/>
              <a:defRPr>
                <a:solidFill>
                  <a:srgbClr val="213B45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B45"/>
              </a:buClr>
              <a:buSzPts val="1400"/>
              <a:buFont typeface="Inter"/>
              <a:buChar char="●"/>
              <a:defRPr>
                <a:solidFill>
                  <a:srgbClr val="213B45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B45"/>
              </a:buClr>
              <a:buSzPts val="1400"/>
              <a:buFont typeface="Inter"/>
              <a:buChar char="○"/>
              <a:defRPr>
                <a:solidFill>
                  <a:srgbClr val="213B45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B45"/>
              </a:buClr>
              <a:buSzPts val="1400"/>
              <a:buFont typeface="Inter"/>
              <a:buChar char="■"/>
              <a:defRPr>
                <a:solidFill>
                  <a:srgbClr val="213B45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B45"/>
              </a:buClr>
              <a:buSzPts val="1400"/>
              <a:buFont typeface="Inter"/>
              <a:buChar char="●"/>
              <a:defRPr>
                <a:solidFill>
                  <a:srgbClr val="213B45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B45"/>
              </a:buClr>
              <a:buSzPts val="1400"/>
              <a:buFont typeface="Inter"/>
              <a:buChar char="○"/>
              <a:defRPr>
                <a:solidFill>
                  <a:srgbClr val="213B45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B45"/>
              </a:buClr>
              <a:buSzPts val="1400"/>
              <a:buFont typeface="Inter"/>
              <a:buChar char="■"/>
              <a:defRPr>
                <a:solidFill>
                  <a:srgbClr val="213B4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title="logo_mm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73142" y="293942"/>
            <a:ext cx="1199300" cy="11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5275875" y="4636050"/>
            <a:ext cx="43989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A6B6B"/>
                </a:solidFill>
                <a:latin typeface="Inter"/>
                <a:ea typeface="Inter"/>
                <a:cs typeface="Inter"/>
                <a:sym typeface="Inter"/>
              </a:rPr>
              <a:t>Thinkling Games: Money Minds</a:t>
            </a:r>
            <a:endParaRPr sz="1800">
              <a:solidFill>
                <a:srgbClr val="1A6B6B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Budgeting Basics</a:t>
            </a:r>
            <a:endParaRPr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 with Build-a-Budget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Agenda / Procedure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Hook (5mins): Class poll (list two needs and two wants)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Demo (10mins): Show one pay period in build-a-budget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Guided Play (20mins): Students try pay period 1 in pairs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Debrief (5mins): Share major budget trade offs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Worksheet (5mins): Complete worksheet needs vs wants chart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Demo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 title="build_budge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805210" cy="33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Guided Play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Choose your housing, transport, interests tiles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Step 2: Allocate savings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Step 3: Select or skip non-essentials if over budget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Step 4: Record your remaining balance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 Questions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categories “cost” you the most?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trade-offs did you make?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How would you adjust in pay period 2?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